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66" r:id="rId13"/>
    <p:sldId id="292" r:id="rId14"/>
    <p:sldId id="267" r:id="rId15"/>
    <p:sldId id="268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72" r:id="rId24"/>
    <p:sldId id="270" r:id="rId25"/>
    <p:sldId id="273" r:id="rId26"/>
    <p:sldId id="274" r:id="rId27"/>
    <p:sldId id="300" r:id="rId28"/>
    <p:sldId id="275" r:id="rId29"/>
    <p:sldId id="301" r:id="rId30"/>
    <p:sldId id="302" r:id="rId31"/>
    <p:sldId id="271" r:id="rId32"/>
    <p:sldId id="304" r:id="rId33"/>
    <p:sldId id="305" r:id="rId34"/>
    <p:sldId id="303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2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5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4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2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5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03BC5-6E46-4191-9BD1-A302D7599E2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3256-AC3A-4BE5-B83C-E03DAE1C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86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Malarial parasites of man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5252" y="4699819"/>
            <a:ext cx="4205748" cy="1120877"/>
          </a:xfrm>
        </p:spPr>
        <p:txBody>
          <a:bodyPr>
            <a:normAutofit fontScale="92500" lnSpcReduction="20000"/>
          </a:bodyPr>
          <a:lstStyle/>
          <a:p>
            <a:r>
              <a:rPr lang="en-IN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Dr.</a:t>
            </a:r>
            <a:r>
              <a:rPr lang="en-IN" dirty="0">
                <a:solidFill>
                  <a:srgbClr val="92D050"/>
                </a:solidFill>
                <a:latin typeface="Monotype Corsiva" panose="03010101010201010101" pitchFamily="66" charset="0"/>
              </a:rPr>
              <a:t> </a:t>
            </a:r>
            <a:r>
              <a:rPr lang="en-IN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Bindhusaran</a:t>
            </a:r>
            <a:r>
              <a:rPr lang="en-IN" dirty="0">
                <a:solidFill>
                  <a:srgbClr val="92D050"/>
                </a:solidFill>
                <a:latin typeface="Monotype Corsiva" panose="03010101010201010101" pitchFamily="66" charset="0"/>
              </a:rPr>
              <a:t> M.D. (</a:t>
            </a:r>
            <a:r>
              <a:rPr lang="en-IN" dirty="0" err="1">
                <a:solidFill>
                  <a:srgbClr val="92D050"/>
                </a:solidFill>
                <a:latin typeface="Monotype Corsiva" panose="03010101010201010101" pitchFamily="66" charset="0"/>
              </a:rPr>
              <a:t>Hom</a:t>
            </a:r>
            <a:r>
              <a:rPr lang="en-IN" dirty="0">
                <a:solidFill>
                  <a:srgbClr val="92D050"/>
                </a:solidFill>
                <a:latin typeface="Monotype Corsiva" panose="03010101010201010101" pitchFamily="66" charset="0"/>
              </a:rPr>
              <a:t>.)</a:t>
            </a:r>
          </a:p>
          <a:p>
            <a:r>
              <a:rPr lang="en-IN" dirty="0">
                <a:solidFill>
                  <a:srgbClr val="92D050"/>
                </a:solidFill>
                <a:latin typeface="Monotype Corsiva" panose="03010101010201010101" pitchFamily="66" charset="0"/>
              </a:rPr>
              <a:t>Assistant Professor</a:t>
            </a:r>
          </a:p>
          <a:p>
            <a:r>
              <a:rPr lang="en-IN" dirty="0">
                <a:solidFill>
                  <a:srgbClr val="92D050"/>
                </a:solidFill>
                <a:latin typeface="Monotype Corsiva" panose="03010101010201010101" pitchFamily="66" charset="0"/>
              </a:rPr>
              <a:t>Dept. of Pathology &amp; Microbiology</a:t>
            </a:r>
            <a:endParaRPr lang="en-US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1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iii) GAMETOGONY.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parasites have undergone </a:t>
            </a:r>
            <a:r>
              <a:rPr lang="en-US" dirty="0" err="1"/>
              <a:t>erythrocytic</a:t>
            </a:r>
            <a:r>
              <a:rPr lang="en-US" dirty="0"/>
              <a:t> </a:t>
            </a:r>
            <a:r>
              <a:rPr lang="en-US" dirty="0" err="1"/>
              <a:t>schizogony</a:t>
            </a:r>
            <a:r>
              <a:rPr lang="en-US" dirty="0"/>
              <a:t> for a certain period (which varies with the different species), some of the </a:t>
            </a:r>
            <a:r>
              <a:rPr lang="en-US" dirty="0" err="1"/>
              <a:t>merozoites</a:t>
            </a:r>
            <a:r>
              <a:rPr lang="en-US" dirty="0"/>
              <a:t>, instead of developing into </a:t>
            </a:r>
            <a:r>
              <a:rPr lang="en-US" dirty="0" err="1"/>
              <a:t>trophozoites</a:t>
            </a:r>
            <a:r>
              <a:rPr lang="en-US" dirty="0"/>
              <a:t> and </a:t>
            </a:r>
            <a:r>
              <a:rPr lang="en-US" dirty="0" err="1" smtClean="0"/>
              <a:t>schizonts</a:t>
            </a:r>
            <a:r>
              <a:rPr lang="en-US" dirty="0" smtClean="0"/>
              <a:t> becomes gametocytes</a:t>
            </a:r>
          </a:p>
          <a:p>
            <a:r>
              <a:rPr lang="en-US" dirty="0"/>
              <a:t>These are called gametocytes and develop in the </a:t>
            </a:r>
            <a:r>
              <a:rPr lang="en-US" dirty="0" smtClean="0"/>
              <a:t>RBC of </a:t>
            </a:r>
            <a:r>
              <a:rPr lang="en-US" dirty="0"/>
              <a:t>the </a:t>
            </a:r>
            <a:r>
              <a:rPr lang="en-US" dirty="0" smtClean="0"/>
              <a:t>capillaries  OF INTERNAL ORGANS</a:t>
            </a:r>
          </a:p>
          <a:p>
            <a:r>
              <a:rPr lang="en-US" dirty="0"/>
              <a:t>Only the mature gametocytes are found in the peripheral blood. The maturation is completed in about 96 hours (4 days)</a:t>
            </a:r>
          </a:p>
        </p:txBody>
      </p:sp>
    </p:spTree>
    <p:extLst>
      <p:ext uri="{BB962C8B-B14F-4D97-AF65-F5344CB8AC3E}">
        <p14:creationId xmlns:p14="http://schemas.microsoft.com/office/powerpoint/2010/main" val="410047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2" y="881350"/>
            <a:ext cx="8222016" cy="5062413"/>
          </a:xfrm>
        </p:spPr>
      </p:pic>
    </p:spTree>
    <p:extLst>
      <p:ext uri="{BB962C8B-B14F-4D97-AF65-F5344CB8AC3E}">
        <p14:creationId xmlns:p14="http://schemas.microsoft.com/office/powerpoint/2010/main" val="97916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MOSQUITO CYCLE (SEXUAL CYCLE 0F MALARIAL PARASITE)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female Anopheles during its blood-meal from an infected person, ingests both the sexual and asexual forms of parasite but it is only the mature sexual forms which are capable of </a:t>
            </a:r>
            <a:r>
              <a:rPr lang="en-US" dirty="0" smtClean="0"/>
              <a:t>development</a:t>
            </a:r>
          </a:p>
          <a:p>
            <a:r>
              <a:rPr lang="en-US" dirty="0"/>
              <a:t>The first phase of development occurs inside the mid-gut (“stomach”) of the mosquito. From one microgametocyte, 4 to 8 thread-like filamentous structures, microgametes are developed</a:t>
            </a:r>
          </a:p>
        </p:txBody>
      </p:sp>
    </p:spTree>
    <p:extLst>
      <p:ext uri="{BB962C8B-B14F-4D97-AF65-F5344CB8AC3E}">
        <p14:creationId xmlns:p14="http://schemas.microsoft.com/office/powerpoint/2010/main" val="237792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97147"/>
            <a:ext cx="7886700" cy="4208293"/>
          </a:xfrm>
        </p:spPr>
      </p:pic>
    </p:spTree>
    <p:extLst>
      <p:ext uri="{BB962C8B-B14F-4D97-AF65-F5344CB8AC3E}">
        <p14:creationId xmlns:p14="http://schemas.microsoft.com/office/powerpoint/2010/main" val="195421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One of the male gametes attaches to the periphery of the female </a:t>
            </a:r>
            <a:r>
              <a:rPr lang="en-US" dirty="0" smtClean="0"/>
              <a:t>gamete</a:t>
            </a:r>
          </a:p>
          <a:p>
            <a:r>
              <a:rPr lang="en-US" dirty="0"/>
              <a:t>Fusion </a:t>
            </a:r>
            <a:r>
              <a:rPr lang="en-US" dirty="0" smtClean="0"/>
              <a:t>between </a:t>
            </a:r>
            <a:r>
              <a:rPr lang="en-US" dirty="0"/>
              <a:t>the male and female </a:t>
            </a:r>
            <a:r>
              <a:rPr lang="en-US" dirty="0" err="1"/>
              <a:t>pronuclei</a:t>
            </a:r>
            <a:r>
              <a:rPr lang="en-US" dirty="0"/>
              <a:t> and the resulting body is called a </a:t>
            </a:r>
            <a:r>
              <a:rPr lang="en-US" dirty="0">
                <a:solidFill>
                  <a:srgbClr val="FFFF00"/>
                </a:solidFill>
              </a:rPr>
              <a:t>zygote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form is developed in 20 minutes to 2 hours after the mosquito’s blood-meal. </a:t>
            </a:r>
            <a:endParaRPr lang="en-US" dirty="0" smtClean="0"/>
          </a:p>
          <a:p>
            <a:r>
              <a:rPr lang="en-US" dirty="0"/>
              <a:t>In the next 24 hours, the zygote lengthens and matures into an </a:t>
            </a:r>
            <a:r>
              <a:rPr lang="en-US" dirty="0" err="1" smtClean="0">
                <a:solidFill>
                  <a:srgbClr val="FFFF00"/>
                </a:solidFill>
              </a:rPr>
              <a:t>ookinate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Ookinate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penetrate the stomach membrane </a:t>
            </a:r>
          </a:p>
          <a:p>
            <a:r>
              <a:rPr lang="en-US" dirty="0"/>
              <a:t>finally rests against the external border of the cell and basement membrane, where it develops into an </a:t>
            </a:r>
            <a:r>
              <a:rPr lang="en-US" dirty="0" smtClean="0">
                <a:solidFill>
                  <a:srgbClr val="FFFF00"/>
                </a:solidFill>
              </a:rPr>
              <a:t>oocyst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2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oocyst a </a:t>
            </a:r>
            <a:r>
              <a:rPr lang="en-US" dirty="0"/>
              <a:t>Spherical mass </a:t>
            </a:r>
            <a:r>
              <a:rPr lang="en-US" dirty="0" smtClean="0"/>
              <a:t>contain </a:t>
            </a:r>
            <a:r>
              <a:rPr lang="en-US" dirty="0" err="1" smtClean="0"/>
              <a:t>sporozoites</a:t>
            </a:r>
            <a:endParaRPr lang="en-US" dirty="0" smtClean="0"/>
          </a:p>
          <a:p>
            <a:r>
              <a:rPr lang="en-US" dirty="0" err="1" smtClean="0"/>
              <a:t>Sporozoites</a:t>
            </a:r>
            <a:r>
              <a:rPr lang="en-US" dirty="0" smtClean="0"/>
              <a:t> liberated into surrounding</a:t>
            </a:r>
          </a:p>
          <a:p>
            <a:r>
              <a:rPr lang="en-US" dirty="0" smtClean="0"/>
              <a:t>Migrate to salivary gland</a:t>
            </a:r>
          </a:p>
          <a:p>
            <a:r>
              <a:rPr lang="en-US" dirty="0" smtClean="0"/>
              <a:t>Injected to human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97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of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Intermittent fever( febrile paroxysm)</a:t>
            </a:r>
          </a:p>
          <a:p>
            <a:r>
              <a:rPr lang="en-US" dirty="0" smtClean="0"/>
              <a:t>Splenomegaly</a:t>
            </a:r>
          </a:p>
          <a:p>
            <a:r>
              <a:rPr lang="en-US" dirty="0" err="1" smtClean="0"/>
              <a:t>Anaemia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27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Febrile paroxysm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stages</a:t>
            </a:r>
          </a:p>
          <a:p>
            <a:pPr lvl="1"/>
            <a:r>
              <a:rPr lang="en-US" dirty="0" smtClean="0"/>
              <a:t>Cold stage : 20 minutes to 1 hour</a:t>
            </a:r>
          </a:p>
          <a:p>
            <a:pPr lvl="1"/>
            <a:r>
              <a:rPr lang="en-US" dirty="0" smtClean="0"/>
              <a:t>Hot stage : 1 – 4 hours</a:t>
            </a:r>
          </a:p>
          <a:p>
            <a:pPr lvl="1"/>
            <a:r>
              <a:rPr lang="en-US" dirty="0" smtClean="0"/>
              <a:t>Sweat stage : 2 to 3 hours</a:t>
            </a:r>
          </a:p>
          <a:p>
            <a:r>
              <a:rPr lang="en-US" dirty="0" smtClean="0"/>
              <a:t>Types of fever</a:t>
            </a:r>
          </a:p>
          <a:p>
            <a:pPr lvl="1"/>
            <a:r>
              <a:rPr lang="en-US" dirty="0" smtClean="0"/>
              <a:t>48 hours cycle – tertian fever</a:t>
            </a:r>
          </a:p>
          <a:p>
            <a:pPr lvl="1"/>
            <a:r>
              <a:rPr lang="en-US" dirty="0" smtClean="0"/>
              <a:t>72 hours – </a:t>
            </a:r>
            <a:r>
              <a:rPr lang="en-US" dirty="0" err="1" smtClean="0"/>
              <a:t>quartan</a:t>
            </a:r>
            <a:r>
              <a:rPr lang="en-US" dirty="0" smtClean="0"/>
              <a:t> 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22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Microcytic or normocytic hypochromic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9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Relapse in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Persistance</a:t>
            </a:r>
            <a:r>
              <a:rPr lang="en-US" dirty="0" smtClean="0"/>
              <a:t> of blood infection- recrudescence</a:t>
            </a:r>
          </a:p>
          <a:p>
            <a:r>
              <a:rPr lang="en-US" dirty="0" err="1" smtClean="0"/>
              <a:t>Persistance</a:t>
            </a:r>
            <a:r>
              <a:rPr lang="en-US" dirty="0" smtClean="0"/>
              <a:t> of </a:t>
            </a:r>
            <a:r>
              <a:rPr lang="en-US" dirty="0" err="1" smtClean="0"/>
              <a:t>hypnozoite</a:t>
            </a:r>
            <a:r>
              <a:rPr lang="en-US" smtClean="0"/>
              <a:t> -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MALARIAL PARASITES OF MAN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(Plasmodium </a:t>
            </a:r>
            <a:r>
              <a:rPr lang="en-US" dirty="0" err="1"/>
              <a:t>vivax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Plasmodium </a:t>
            </a:r>
            <a:r>
              <a:rPr lang="en-US" dirty="0"/>
              <a:t>falciparum, </a:t>
            </a:r>
            <a:endParaRPr lang="en-US" dirty="0" smtClean="0"/>
          </a:p>
          <a:p>
            <a:r>
              <a:rPr lang="en-US" dirty="0" smtClean="0"/>
              <a:t>Plasmodium </a:t>
            </a:r>
            <a:r>
              <a:rPr lang="en-US" dirty="0" err="1"/>
              <a:t>malariae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Plasmodium </a:t>
            </a:r>
            <a:r>
              <a:rPr lang="en-US" dirty="0" err="1"/>
              <a:t>ovale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1708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PERNICIOUS MALARIA</a:t>
            </a:r>
            <a:endParaRPr lang="en-US" dirty="0"/>
          </a:p>
          <a:p>
            <a:r>
              <a:rPr lang="en-US" dirty="0"/>
              <a:t>Definition. The term “pernicious malaria” is referred to a series of phenomena occurring during the course of an infection </a:t>
            </a:r>
            <a:r>
              <a:rPr lang="en-US" dirty="0" smtClean="0"/>
              <a:t>of P. falciparum which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Pathogenesis.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serious complications that may develop in “pernicious malaria” (acute falciparum malaria) are the result </a:t>
            </a:r>
            <a:r>
              <a:rPr lang="en-US" dirty="0" smtClean="0"/>
              <a:t>of </a:t>
            </a:r>
            <a:r>
              <a:rPr lang="en-US" dirty="0">
                <a:solidFill>
                  <a:srgbClr val="FFFF00"/>
                </a:solidFill>
              </a:rPr>
              <a:t>capillary blockage</a:t>
            </a:r>
            <a:r>
              <a:rPr lang="en-US" dirty="0"/>
              <a:t> consequent upon decreased effective circulating blood volume.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Pernicious </a:t>
            </a:r>
            <a:r>
              <a:rPr lang="en-US" dirty="0" smtClean="0"/>
              <a:t>malaria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is due to peculiar </a:t>
            </a:r>
            <a:r>
              <a:rPr lang="en-US" dirty="0"/>
              <a:t>biological features of P. falciparum, such as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recession of asexual parasites from the peripheral circulation to the capillary blood vessels of the internal organs for later stages of </a:t>
            </a:r>
            <a:r>
              <a:rPr lang="en-US" dirty="0" err="1"/>
              <a:t>schizogony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and (ii) stickiness of infected erythrocytes (coated with fibrin) in relation to vascular endothelium, helping agglutination of erythrocytes and causing occlusion of capillary blood vessels.</a:t>
            </a:r>
          </a:p>
        </p:txBody>
      </p:sp>
    </p:spTree>
    <p:extLst>
      <p:ext uri="{BB962C8B-B14F-4D97-AF65-F5344CB8AC3E}">
        <p14:creationId xmlns:p14="http://schemas.microsoft.com/office/powerpoint/2010/main" val="34454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Pernicious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:</a:t>
            </a:r>
          </a:p>
          <a:p>
            <a:r>
              <a:rPr lang="en-US" dirty="0"/>
              <a:t>Cerebral malaria- hyperpyrexia, coma, paralysis</a:t>
            </a:r>
          </a:p>
          <a:p>
            <a:r>
              <a:rPr lang="en-US" dirty="0"/>
              <a:t>Algid malaria- cold clammy skin due to vascular collapse leading to peripheral vascular failure</a:t>
            </a:r>
          </a:p>
          <a:p>
            <a:r>
              <a:rPr lang="en-US" dirty="0"/>
              <a:t>Septicemic malaria- high continued temperature, </a:t>
            </a:r>
          </a:p>
        </p:txBody>
      </p:sp>
    </p:spTree>
    <p:extLst>
      <p:ext uri="{BB962C8B-B14F-4D97-AF65-F5344CB8AC3E}">
        <p14:creationId xmlns:p14="http://schemas.microsoft.com/office/powerpoint/2010/main" val="23222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of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</a:t>
            </a:r>
            <a:r>
              <a:rPr lang="en-US" dirty="0" err="1" smtClean="0"/>
              <a:t>erythrocytic</a:t>
            </a:r>
            <a:r>
              <a:rPr lang="en-US" dirty="0" smtClean="0"/>
              <a:t> </a:t>
            </a:r>
            <a:r>
              <a:rPr lang="en-US" dirty="0" err="1" smtClean="0"/>
              <a:t>schizogony</a:t>
            </a:r>
            <a:r>
              <a:rPr lang="en-US" dirty="0" smtClean="0"/>
              <a:t> Plasmodium infected RBC ruptures and releases the following substances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Merozoites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Malarial pigment- </a:t>
            </a:r>
            <a:r>
              <a:rPr lang="en-US" dirty="0" err="1" smtClean="0">
                <a:solidFill>
                  <a:srgbClr val="FFFF00"/>
                </a:solidFill>
              </a:rPr>
              <a:t>hematin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Malarial toxin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Unused parts of cytoplasm of RBC</a:t>
            </a:r>
          </a:p>
        </p:txBody>
      </p:sp>
    </p:spTree>
    <p:extLst>
      <p:ext uri="{BB962C8B-B14F-4D97-AF65-F5344CB8AC3E}">
        <p14:creationId xmlns:p14="http://schemas.microsoft.com/office/powerpoint/2010/main" val="6530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of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50097" cy="4916698"/>
          </a:xfrm>
        </p:spPr>
        <p:txBody>
          <a:bodyPr/>
          <a:lstStyle/>
          <a:p>
            <a:r>
              <a:rPr lang="en-US" dirty="0" smtClean="0"/>
              <a:t>Pigmentation of various organ, giving slate gray to black color, malarial pigment found inside RE cells</a:t>
            </a:r>
          </a:p>
          <a:p>
            <a:r>
              <a:rPr lang="en-US" dirty="0" smtClean="0"/>
              <a:t>Hyperplasia of </a:t>
            </a:r>
            <a:r>
              <a:rPr lang="en-US" dirty="0" err="1" smtClean="0"/>
              <a:t>reticulo</a:t>
            </a:r>
            <a:r>
              <a:rPr lang="en-US" dirty="0" smtClean="0"/>
              <a:t> endothelial system</a:t>
            </a:r>
          </a:p>
          <a:p>
            <a:r>
              <a:rPr lang="en-US" dirty="0" err="1" smtClean="0"/>
              <a:t>Parasitised</a:t>
            </a:r>
            <a:r>
              <a:rPr lang="en-US" dirty="0" smtClean="0"/>
              <a:t> erythrocytes filling </a:t>
            </a:r>
            <a:r>
              <a:rPr lang="en-US" dirty="0" err="1" smtClean="0"/>
              <a:t>lumina</a:t>
            </a:r>
            <a:r>
              <a:rPr lang="en-US" dirty="0" smtClean="0"/>
              <a:t> of capillaries of internal organ</a:t>
            </a:r>
          </a:p>
          <a:p>
            <a:r>
              <a:rPr lang="en-US" dirty="0" smtClean="0"/>
              <a:t>Congestion and </a:t>
            </a:r>
            <a:r>
              <a:rPr lang="en-US" dirty="0" err="1" smtClean="0"/>
              <a:t>dialatation</a:t>
            </a:r>
            <a:r>
              <a:rPr lang="en-US" dirty="0" smtClean="0"/>
              <a:t> of sinusoidal vessels</a:t>
            </a:r>
          </a:p>
          <a:p>
            <a:r>
              <a:rPr lang="en-US" dirty="0" smtClean="0"/>
              <a:t>Degeneration of parenchyma due to hypoxia from capillary blockage</a:t>
            </a:r>
          </a:p>
          <a:p>
            <a:r>
              <a:rPr lang="en-US" dirty="0" err="1" smtClean="0"/>
              <a:t>Immuno</a:t>
            </a:r>
            <a:r>
              <a:rPr lang="en-US" dirty="0" smtClean="0"/>
              <a:t> suppression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changes in spleen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pulp of the spleen removes parasites and pigments from blood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MACROSCOPIC: </a:t>
            </a:r>
            <a:endParaRPr lang="en-US" dirty="0" smtClean="0"/>
          </a:p>
          <a:p>
            <a:r>
              <a:rPr lang="en-US" dirty="0" smtClean="0"/>
              <a:t>Moderately enlarged</a:t>
            </a:r>
          </a:p>
          <a:p>
            <a:r>
              <a:rPr lang="en-US" dirty="0" smtClean="0"/>
              <a:t>Color slate gray to black</a:t>
            </a:r>
          </a:p>
          <a:p>
            <a:r>
              <a:rPr lang="en-US" dirty="0" smtClean="0"/>
              <a:t>Capsule is thin</a:t>
            </a:r>
          </a:p>
          <a:p>
            <a:r>
              <a:rPr lang="en-US" dirty="0" smtClean="0"/>
              <a:t>Consistency is firm</a:t>
            </a:r>
          </a:p>
          <a:p>
            <a:r>
              <a:rPr lang="en-US" dirty="0" smtClean="0"/>
              <a:t>Cut surface is homogenous black</a:t>
            </a:r>
          </a:p>
        </p:txBody>
      </p:sp>
    </p:spTree>
    <p:extLst>
      <p:ext uri="{BB962C8B-B14F-4D97-AF65-F5344CB8AC3E}">
        <p14:creationId xmlns:p14="http://schemas.microsoft.com/office/powerpoint/2010/main" val="27380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Microscopic:</a:t>
            </a:r>
          </a:p>
          <a:p>
            <a:r>
              <a:rPr lang="en-US" dirty="0" smtClean="0"/>
              <a:t>Congestion of splenic sinusoids</a:t>
            </a:r>
          </a:p>
          <a:p>
            <a:r>
              <a:rPr lang="en-US" dirty="0" smtClean="0"/>
              <a:t>Pigment is found in macrophage of red pulp</a:t>
            </a:r>
          </a:p>
          <a:p>
            <a:r>
              <a:rPr lang="en-US" dirty="0" err="1" smtClean="0"/>
              <a:t>Nummber</a:t>
            </a:r>
            <a:r>
              <a:rPr lang="en-US" dirty="0" smtClean="0"/>
              <a:t> of macrophages are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1690688"/>
            <a:ext cx="4122420" cy="26867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575560"/>
            <a:ext cx="3810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MACROSCOPIC:</a:t>
            </a:r>
          </a:p>
          <a:p>
            <a:r>
              <a:rPr lang="en-US" dirty="0" smtClean="0"/>
              <a:t>Enlarged , color gray to black,</a:t>
            </a:r>
          </a:p>
          <a:p>
            <a:r>
              <a:rPr lang="en-US" dirty="0" smtClean="0"/>
              <a:t>Cut surface shows dilated lobular veins</a:t>
            </a:r>
          </a:p>
          <a:p>
            <a:r>
              <a:rPr lang="en-US" dirty="0" smtClean="0"/>
              <a:t>Microscopically</a:t>
            </a:r>
          </a:p>
          <a:p>
            <a:r>
              <a:rPr lang="en-US" dirty="0" smtClean="0"/>
              <a:t>Central vein and sinusoidal capillaries are dilated and filled with RBC</a:t>
            </a:r>
          </a:p>
          <a:p>
            <a:r>
              <a:rPr lang="en-US" dirty="0" err="1" smtClean="0"/>
              <a:t>Kupfer</a:t>
            </a:r>
            <a:r>
              <a:rPr lang="en-US" dirty="0" smtClean="0"/>
              <a:t> cells are increased in number</a:t>
            </a:r>
          </a:p>
          <a:p>
            <a:r>
              <a:rPr lang="en-US" dirty="0" smtClean="0"/>
              <a:t>Parenchymal cells of liver shows fatty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2815431"/>
            <a:ext cx="36195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2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tropical zone is the endemic home of all malarial parasites. 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malariae</a:t>
            </a:r>
            <a:r>
              <a:rPr lang="en-US" dirty="0"/>
              <a:t> is a parasite of subtropical zone, 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vivax</a:t>
            </a:r>
            <a:r>
              <a:rPr lang="en-US" dirty="0"/>
              <a:t> is the prevailing species of the temperate zone</a:t>
            </a:r>
          </a:p>
        </p:txBody>
      </p:sp>
    </p:spTree>
    <p:extLst>
      <p:ext uri="{BB962C8B-B14F-4D97-AF65-F5344CB8AC3E}">
        <p14:creationId xmlns:p14="http://schemas.microsoft.com/office/powerpoint/2010/main" val="1425722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273" y="1825625"/>
            <a:ext cx="61954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7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diagnosis of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417320"/>
            <a:ext cx="8945880" cy="533399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Malaria diagnosis involves </a:t>
            </a:r>
            <a:r>
              <a:rPr lang="en-US" dirty="0" smtClean="0"/>
              <a:t>identifying malaria </a:t>
            </a:r>
            <a:r>
              <a:rPr lang="en-US" dirty="0"/>
              <a:t>parasites or antigens/products in patient blood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Microscopic Examination Of Stained Blood Films Using Giemsa, </a:t>
            </a:r>
          </a:p>
          <a:p>
            <a:r>
              <a:rPr lang="en-US" dirty="0" smtClean="0"/>
              <a:t>Thick Blood Films (For Screening The Presenting Malaria Parasite), </a:t>
            </a:r>
          </a:p>
          <a:p>
            <a:r>
              <a:rPr lang="en-US" dirty="0" smtClean="0"/>
              <a:t>And thin </a:t>
            </a:r>
            <a:r>
              <a:rPr lang="en-US" dirty="0"/>
              <a:t>blood </a:t>
            </a:r>
            <a:r>
              <a:rPr lang="en-US" dirty="0" smtClean="0"/>
              <a:t>films (for </a:t>
            </a:r>
            <a:r>
              <a:rPr lang="en-US" dirty="0"/>
              <a:t>species’ confirmation) remains the gold standard for </a:t>
            </a:r>
            <a:r>
              <a:rPr lang="en-US" dirty="0" smtClean="0"/>
              <a:t>laboratory diagnosis 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Rapid diagnostic tests (RDTs)</a:t>
            </a:r>
          </a:p>
          <a:p>
            <a:r>
              <a:rPr lang="en-US" dirty="0" smtClean="0"/>
              <a:t>RDTs </a:t>
            </a:r>
            <a:r>
              <a:rPr lang="en-US" dirty="0"/>
              <a:t>are all based </a:t>
            </a:r>
            <a:r>
              <a:rPr lang="en-US" dirty="0" err="1" smtClean="0"/>
              <a:t>ondetection</a:t>
            </a:r>
            <a:r>
              <a:rPr lang="en-US" dirty="0" smtClean="0"/>
              <a:t> of  </a:t>
            </a:r>
            <a:r>
              <a:rPr lang="en-US" dirty="0"/>
              <a:t>malaria antigen in blood </a:t>
            </a:r>
            <a:r>
              <a:rPr lang="en-US" dirty="0" smtClean="0"/>
              <a:t>flowing along </a:t>
            </a:r>
            <a:r>
              <a:rPr lang="en-US" dirty="0"/>
              <a:t>a membrane containing specific anti-malaria antibodies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methods</a:t>
            </a:r>
          </a:p>
          <a:p>
            <a:r>
              <a:rPr lang="en-US" dirty="0"/>
              <a:t> henry’s melanin flocculation test- high serum globulin </a:t>
            </a:r>
            <a:r>
              <a:rPr lang="en-US" dirty="0" smtClean="0"/>
              <a:t>found</a:t>
            </a:r>
            <a:endParaRPr lang="en-US" dirty="0"/>
          </a:p>
          <a:p>
            <a:r>
              <a:rPr lang="en-US" dirty="0"/>
              <a:t>Complement fixation test</a:t>
            </a:r>
          </a:p>
          <a:p>
            <a:r>
              <a:rPr lang="en-US" dirty="0"/>
              <a:t>Passive </a:t>
            </a:r>
            <a:r>
              <a:rPr lang="en-US" dirty="0" err="1"/>
              <a:t>hemaglutination</a:t>
            </a:r>
            <a:r>
              <a:rPr lang="en-US" dirty="0"/>
              <a:t> test</a:t>
            </a:r>
          </a:p>
          <a:p>
            <a:r>
              <a:rPr lang="en-US" dirty="0" err="1"/>
              <a:t>Immuno</a:t>
            </a:r>
            <a:r>
              <a:rPr lang="en-US" dirty="0"/>
              <a:t> </a:t>
            </a:r>
            <a:r>
              <a:rPr lang="en-US" dirty="0" err="1"/>
              <a:t>flourescnt</a:t>
            </a:r>
            <a:r>
              <a:rPr lang="en-US" dirty="0"/>
              <a:t>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53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</a:t>
            </a:r>
            <a:r>
              <a:rPr lang="en-US" dirty="0"/>
              <a:t>DIAGNOSTIC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301990" cy="4758055"/>
          </a:xfrm>
        </p:spPr>
        <p:txBody>
          <a:bodyPr/>
          <a:lstStyle/>
          <a:p>
            <a:r>
              <a:rPr lang="en-US" dirty="0"/>
              <a:t>PCR </a:t>
            </a:r>
            <a:r>
              <a:rPr lang="en-US" dirty="0" smtClean="0"/>
              <a:t>technique</a:t>
            </a:r>
          </a:p>
          <a:p>
            <a:r>
              <a:rPr lang="en-US" dirty="0"/>
              <a:t>PCR-based techniques are a recent development in the molecular diagnosis of malaria, and have proven to be one of the most specific and sensitive diagnostic methods, particularly for malaria cases with low </a:t>
            </a:r>
            <a:r>
              <a:rPr lang="en-US" dirty="0" err="1"/>
              <a:t>parasitemia</a:t>
            </a:r>
            <a:r>
              <a:rPr lang="en-US" dirty="0"/>
              <a:t> or mixed infection</a:t>
            </a:r>
          </a:p>
        </p:txBody>
      </p:sp>
    </p:spTree>
    <p:extLst>
      <p:ext uri="{BB962C8B-B14F-4D97-AF65-F5344CB8AC3E}">
        <p14:creationId xmlns:p14="http://schemas.microsoft.com/office/powerpoint/2010/main" val="1558727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blood film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734" y="2982693"/>
            <a:ext cx="2667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441" y="2490902"/>
            <a:ext cx="3810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21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BLACKWATER FEVER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Definition. </a:t>
            </a:r>
            <a:endParaRPr lang="en-US" sz="4000" dirty="0" smtClean="0"/>
          </a:p>
          <a:p>
            <a:r>
              <a:rPr lang="en-US" sz="4000" dirty="0"/>
              <a:t>I</a:t>
            </a:r>
            <a:r>
              <a:rPr lang="en-US" sz="4000" dirty="0" smtClean="0"/>
              <a:t>t </a:t>
            </a:r>
            <a:r>
              <a:rPr lang="en-US" sz="4000" dirty="0"/>
              <a:t>is a manifestation of falciparum malaria occurring in previously infected subjects and is </a:t>
            </a:r>
            <a:r>
              <a:rPr lang="en-US" sz="4000" dirty="0" err="1"/>
              <a:t>characterised</a:t>
            </a:r>
            <a:r>
              <a:rPr lang="en-US" sz="4000" dirty="0"/>
              <a:t> by sudden intravascular </a:t>
            </a:r>
            <a:r>
              <a:rPr lang="en-US" sz="4000" dirty="0" err="1"/>
              <a:t>haemolysis</a:t>
            </a:r>
            <a:r>
              <a:rPr lang="en-US" sz="4000" dirty="0"/>
              <a:t> followed by fever and </a:t>
            </a:r>
            <a:r>
              <a:rPr lang="en-US" sz="4000" dirty="0" err="1"/>
              <a:t>haemoglobinuria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associated with infection by Plasmodium falciparum, </a:t>
            </a:r>
            <a:r>
              <a:rPr lang="en-US" dirty="0" smtClean="0"/>
              <a:t>amongst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non-immune</a:t>
            </a:r>
            <a:r>
              <a:rPr lang="en-US" dirty="0"/>
              <a:t> </a:t>
            </a:r>
            <a:r>
              <a:rPr lang="en-US" dirty="0" smtClean="0"/>
              <a:t>individuals </a:t>
            </a:r>
            <a:r>
              <a:rPr lang="en-US" dirty="0"/>
              <a:t>who have resided in </a:t>
            </a:r>
            <a:r>
              <a:rPr lang="en-US" dirty="0" err="1"/>
              <a:t>malarious</a:t>
            </a:r>
            <a:r>
              <a:rPr lang="en-US" dirty="0"/>
              <a:t> countries for 6 months to </a:t>
            </a:r>
            <a:r>
              <a:rPr lang="en-US" dirty="0">
                <a:solidFill>
                  <a:srgbClr val="FFFF00"/>
                </a:solidFill>
              </a:rPr>
              <a:t>1 year </a:t>
            </a:r>
            <a:r>
              <a:rPr lang="en-US" dirty="0"/>
              <a:t>and have had inadequate doses of quinine for both suppressive prophylaxis and treatment of repeated clinical </a:t>
            </a:r>
            <a:r>
              <a:rPr lang="en-US" dirty="0" smtClean="0"/>
              <a:t>attacks</a:t>
            </a:r>
          </a:p>
          <a:p>
            <a:r>
              <a:rPr lang="en-US" dirty="0"/>
              <a:t>Other factors </a:t>
            </a:r>
            <a:r>
              <a:rPr lang="en-US" dirty="0" smtClean="0"/>
              <a:t>are</a:t>
            </a:r>
            <a:r>
              <a:rPr lang="en-US" dirty="0"/>
              <a:t>: cold, exposure to the </a:t>
            </a:r>
            <a:r>
              <a:rPr lang="en-US" dirty="0" smtClean="0"/>
              <a:t>sun</a:t>
            </a:r>
            <a:r>
              <a:rPr lang="en-US" dirty="0"/>
              <a:t>, fatigue, trauma, pregnancy, parturition</a:t>
            </a:r>
          </a:p>
        </p:txBody>
      </p:sp>
    </p:spTree>
    <p:extLst>
      <p:ext uri="{BB962C8B-B14F-4D97-AF65-F5344CB8AC3E}">
        <p14:creationId xmlns:p14="http://schemas.microsoft.com/office/powerpoint/2010/main" val="27823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Pathogenesis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2520"/>
            <a:ext cx="8378190" cy="54864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00"/>
                </a:solidFill>
              </a:rPr>
              <a:t>Intravascular </a:t>
            </a:r>
            <a:r>
              <a:rPr lang="en-US" dirty="0" err="1">
                <a:solidFill>
                  <a:srgbClr val="FFFF00"/>
                </a:solidFill>
              </a:rPr>
              <a:t>haemolysis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/>
              <a:t>MECHANISM OF </a:t>
            </a:r>
            <a:r>
              <a:rPr lang="en-US" dirty="0" smtClean="0"/>
              <a:t>HAEMOLYSIS</a:t>
            </a:r>
          </a:p>
          <a:p>
            <a:r>
              <a:rPr lang="en-US" sz="3200" dirty="0" smtClean="0"/>
              <a:t>Infection with </a:t>
            </a:r>
            <a:r>
              <a:rPr lang="en-US" sz="3200" dirty="0" err="1" smtClean="0"/>
              <a:t>P.falciparum</a:t>
            </a:r>
            <a:r>
              <a:rPr lang="en-US" sz="3200" dirty="0" smtClean="0"/>
              <a:t> stimulate R.E system to</a:t>
            </a:r>
            <a:r>
              <a:rPr lang="en-US" sz="3200" dirty="0"/>
              <a:t> </a:t>
            </a:r>
            <a:r>
              <a:rPr lang="en-US" sz="3200" dirty="0" smtClean="0"/>
              <a:t>form some specific  </a:t>
            </a:r>
            <a:r>
              <a:rPr lang="en-US" sz="3200" dirty="0"/>
              <a:t>antibodies of the nature of </a:t>
            </a:r>
            <a:r>
              <a:rPr lang="en-US" sz="3200" dirty="0" err="1"/>
              <a:t>haemolysin</a:t>
            </a:r>
            <a:r>
              <a:rPr lang="en-US" sz="3200" dirty="0"/>
              <a:t> and </a:t>
            </a:r>
            <a:r>
              <a:rPr lang="en-US" sz="3200" dirty="0" err="1" smtClean="0"/>
              <a:t>lecitholysin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Thus, in repeated malarial attacks a </a:t>
            </a:r>
            <a:r>
              <a:rPr lang="en-US" sz="3200" dirty="0" err="1"/>
              <a:t>hypersensitised</a:t>
            </a:r>
            <a:r>
              <a:rPr lang="en-US" sz="3200" dirty="0"/>
              <a:t> state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 smtClean="0">
                <a:solidFill>
                  <a:srgbClr val="FFFF00"/>
                </a:solidFill>
              </a:rPr>
              <a:t>pre-</a:t>
            </a:r>
            <a:r>
              <a:rPr lang="en-US" sz="3200" dirty="0" err="1" smtClean="0">
                <a:solidFill>
                  <a:srgbClr val="FFFF00"/>
                </a:solidFill>
              </a:rPr>
              <a:t>blackwater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fever state) </a:t>
            </a:r>
            <a:r>
              <a:rPr lang="en-US" sz="3200" dirty="0"/>
              <a:t>is </a:t>
            </a:r>
            <a:r>
              <a:rPr lang="en-US" sz="3200" dirty="0" smtClean="0"/>
              <a:t>produced</a:t>
            </a:r>
          </a:p>
          <a:p>
            <a:r>
              <a:rPr lang="en-US" sz="3200" dirty="0"/>
              <a:t>which when stimulated by any factor, such as heavy P </a:t>
            </a:r>
            <a:r>
              <a:rPr lang="en-US" sz="3200" dirty="0" err="1"/>
              <a:t>falcrparum</a:t>
            </a:r>
            <a:r>
              <a:rPr lang="en-US" sz="3200" dirty="0"/>
              <a:t> infection </a:t>
            </a:r>
            <a:r>
              <a:rPr lang="en-US" sz="3200" dirty="0" smtClean="0"/>
              <a:t>,administration </a:t>
            </a:r>
            <a:r>
              <a:rPr lang="en-US" sz="3200" dirty="0"/>
              <a:t>of quinine and other precipitating factors leads to an explosive output of </a:t>
            </a:r>
            <a:r>
              <a:rPr lang="en-US" sz="3200" dirty="0" err="1"/>
              <a:t>haemolysin</a:t>
            </a:r>
            <a:r>
              <a:rPr lang="en-US" sz="3200" dirty="0"/>
              <a:t> resulting in </a:t>
            </a:r>
            <a:r>
              <a:rPr lang="en-US" sz="3200" dirty="0" err="1" smtClean="0"/>
              <a:t>blackwater</a:t>
            </a:r>
            <a:r>
              <a:rPr lang="en-US" sz="3200" dirty="0" smtClean="0"/>
              <a:t> </a:t>
            </a:r>
            <a:r>
              <a:rPr lang="en-US" sz="3200" dirty="0"/>
              <a:t>fever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</a:t>
            </a:r>
            <a:r>
              <a:rPr lang="en-US" dirty="0" smtClean="0"/>
              <a:t>of INTRAVASCULAR </a:t>
            </a:r>
            <a:r>
              <a:rPr lang="en-US" dirty="0"/>
              <a:t>HAEMOLYSIS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excess of </a:t>
            </a:r>
            <a:r>
              <a:rPr lang="en-US" sz="3600" dirty="0" err="1"/>
              <a:t>haemoglobin</a:t>
            </a:r>
            <a:r>
              <a:rPr lang="en-US" sz="3600" dirty="0"/>
              <a:t> liberated in the circulating blood </a:t>
            </a:r>
            <a:r>
              <a:rPr lang="en-US" sz="3600" dirty="0" smtClean="0"/>
              <a:t>is </a:t>
            </a:r>
            <a:r>
              <a:rPr lang="en-US" sz="3600" dirty="0"/>
              <a:t>either </a:t>
            </a:r>
            <a:r>
              <a:rPr lang="en-US" sz="3600" dirty="0" err="1"/>
              <a:t>catabolised</a:t>
            </a:r>
            <a:r>
              <a:rPr lang="en-US" sz="3600" dirty="0"/>
              <a:t> into </a:t>
            </a:r>
            <a:r>
              <a:rPr lang="en-US" sz="3600" dirty="0" err="1"/>
              <a:t>methaemalbumin</a:t>
            </a:r>
            <a:r>
              <a:rPr lang="en-US" sz="3600" dirty="0"/>
              <a:t>, </a:t>
            </a:r>
            <a:endParaRPr lang="en-US" sz="3600" dirty="0" smtClean="0"/>
          </a:p>
          <a:p>
            <a:r>
              <a:rPr lang="en-US" sz="3600" dirty="0" smtClean="0"/>
              <a:t>or </a:t>
            </a:r>
            <a:r>
              <a:rPr lang="en-US" sz="3600" dirty="0"/>
              <a:t>converted </a:t>
            </a:r>
            <a:r>
              <a:rPr lang="en-US" sz="3600" dirty="0" smtClean="0"/>
              <a:t>into </a:t>
            </a:r>
            <a:r>
              <a:rPr lang="en-US" sz="3600" dirty="0"/>
              <a:t>bilirubin and </a:t>
            </a:r>
            <a:r>
              <a:rPr lang="en-US" sz="3600" dirty="0" err="1"/>
              <a:t>haemosiderin</a:t>
            </a:r>
            <a:r>
              <a:rPr lang="en-US" sz="3600" dirty="0"/>
              <a:t>, </a:t>
            </a:r>
            <a:endParaRPr lang="en-US" sz="3600" dirty="0" smtClean="0"/>
          </a:p>
          <a:p>
            <a:r>
              <a:rPr lang="en-US" sz="3600" dirty="0" smtClean="0"/>
              <a:t>or </a:t>
            </a:r>
            <a:r>
              <a:rPr lang="en-US" sz="3600" dirty="0"/>
              <a:t>excreted through the kidneys</a:t>
            </a:r>
          </a:p>
        </p:txBody>
      </p:sp>
    </p:spTree>
    <p:extLst>
      <p:ext uri="{BB962C8B-B14F-4D97-AF65-F5344CB8AC3E}">
        <p14:creationId xmlns:p14="http://schemas.microsoft.com/office/powerpoint/2010/main" val="8069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) </a:t>
            </a:r>
            <a:r>
              <a:rPr lang="en-US" dirty="0" err="1">
                <a:solidFill>
                  <a:srgbClr val="FFFF00"/>
                </a:solidFill>
              </a:rPr>
              <a:t>Methaemalbuminaemia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Oxyhaemoglobin</a:t>
            </a:r>
            <a:r>
              <a:rPr lang="en-US" sz="4000" dirty="0"/>
              <a:t> in blood is broken down into globin and </a:t>
            </a:r>
            <a:r>
              <a:rPr lang="en-US" sz="4000" dirty="0" err="1"/>
              <a:t>haematin</a:t>
            </a:r>
            <a:r>
              <a:rPr lang="en-US" sz="4000" dirty="0"/>
              <a:t> </a:t>
            </a:r>
            <a:endParaRPr lang="en-US" sz="4000" dirty="0" smtClean="0"/>
          </a:p>
          <a:p>
            <a:r>
              <a:rPr lang="en-US" sz="4000" dirty="0" err="1" smtClean="0"/>
              <a:t>Haematin</a:t>
            </a:r>
            <a:r>
              <a:rPr lang="en-US" sz="4000" dirty="0" smtClean="0"/>
              <a:t> </a:t>
            </a:r>
            <a:r>
              <a:rPr lang="en-US" sz="4000" dirty="0"/>
              <a:t>combines with serum albumin forming </a:t>
            </a:r>
            <a:r>
              <a:rPr lang="en-US" sz="4000" dirty="0" err="1"/>
              <a:t>methaemalbumin</a:t>
            </a:r>
            <a:r>
              <a:rPr lang="en-US" sz="4000" dirty="0"/>
              <a:t> which is not excreted in the urine </a:t>
            </a:r>
            <a:r>
              <a:rPr lang="en-US" sz="4000" dirty="0" smtClean="0"/>
              <a:t>but </a:t>
            </a:r>
            <a:r>
              <a:rPr lang="en-US" sz="4000" dirty="0"/>
              <a:t>retained in the plasma causing </a:t>
            </a:r>
            <a:r>
              <a:rPr lang="en-US" sz="4000" dirty="0" err="1"/>
              <a:t>methaemalbuminaemia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01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parenchyma </a:t>
            </a:r>
            <a:r>
              <a:rPr lang="en-US" dirty="0"/>
              <a:t>cells of the </a:t>
            </a:r>
            <a:r>
              <a:rPr lang="en-US" dirty="0" smtClean="0"/>
              <a:t>liver</a:t>
            </a:r>
          </a:p>
          <a:p>
            <a:endParaRPr lang="en-US" dirty="0"/>
          </a:p>
          <a:p>
            <a:r>
              <a:rPr lang="en-US" dirty="0" smtClean="0"/>
              <a:t>red </a:t>
            </a:r>
            <a:r>
              <a:rPr lang="en-US" dirty="0"/>
              <a:t>blood </a:t>
            </a:r>
            <a:r>
              <a:rPr lang="en-US" dirty="0" smtClean="0"/>
              <a:t>corpuscles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35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ii) </a:t>
            </a:r>
            <a:r>
              <a:rPr lang="en-US" dirty="0" err="1">
                <a:solidFill>
                  <a:srgbClr val="FFFF00"/>
                </a:solidFill>
              </a:rPr>
              <a:t>Hyperbilirubinaemia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bilirubin formed by RE. System is far in excess of what the liver can excrete and is thereby retained in the plasma, causing </a:t>
            </a:r>
            <a:r>
              <a:rPr lang="en-US" sz="3600" dirty="0" err="1"/>
              <a:t>hyperbilirubinaemia</a:t>
            </a:r>
            <a:r>
              <a:rPr lang="en-US" sz="3600" dirty="0"/>
              <a:t>. </a:t>
            </a:r>
          </a:p>
          <a:p>
            <a:r>
              <a:rPr lang="en-US" sz="4400" dirty="0">
                <a:solidFill>
                  <a:srgbClr val="FFFF00"/>
                </a:solidFill>
              </a:rPr>
              <a:t>(iii) </a:t>
            </a:r>
            <a:r>
              <a:rPr lang="en-US" sz="4400" dirty="0" err="1" smtClean="0">
                <a:solidFill>
                  <a:srgbClr val="FFFF00"/>
                </a:solidFill>
              </a:rPr>
              <a:t>Haemoglobinuria</a:t>
            </a:r>
            <a:r>
              <a:rPr lang="en-US" sz="3600" dirty="0" smtClean="0">
                <a:solidFill>
                  <a:srgbClr val="FFFF00"/>
                </a:solidFill>
              </a:rPr>
              <a:t>: </a:t>
            </a:r>
            <a:r>
              <a:rPr lang="en-US" sz="3600" dirty="0"/>
              <a:t>An excess of </a:t>
            </a:r>
            <a:r>
              <a:rPr lang="en-US" sz="3600" dirty="0" err="1"/>
              <a:t>haemoglobin</a:t>
            </a:r>
            <a:r>
              <a:rPr lang="en-US" sz="3600" dirty="0"/>
              <a:t> remains in the circulating blood and </a:t>
            </a:r>
            <a:r>
              <a:rPr lang="en-US" sz="3600" dirty="0" smtClean="0"/>
              <a:t>it </a:t>
            </a:r>
            <a:r>
              <a:rPr lang="en-US" sz="3600" dirty="0"/>
              <a:t>is excreted through the kidneys causing </a:t>
            </a:r>
            <a:r>
              <a:rPr lang="en-US" sz="3600" dirty="0" err="1"/>
              <a:t>haemoglobinuria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84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62950" cy="43513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The kidneys </a:t>
            </a:r>
            <a:r>
              <a:rPr lang="en-US" sz="3600" dirty="0"/>
              <a:t>are large and dark in </a:t>
            </a:r>
            <a:r>
              <a:rPr lang="en-US" sz="3600" dirty="0" err="1"/>
              <a:t>colour</a:t>
            </a:r>
            <a:r>
              <a:rPr lang="en-US" sz="3600" dirty="0"/>
              <a:t> due to congestion and pigmentation) and </a:t>
            </a:r>
            <a:r>
              <a:rPr lang="en-US" sz="3600" dirty="0" smtClean="0">
                <a:solidFill>
                  <a:srgbClr val="FFFF00"/>
                </a:solidFill>
              </a:rPr>
              <a:t>microscopically</a:t>
            </a:r>
            <a:r>
              <a:rPr lang="en-US" sz="3600" dirty="0" smtClean="0"/>
              <a:t>- </a:t>
            </a:r>
            <a:r>
              <a:rPr lang="en-US" sz="3600" dirty="0"/>
              <a:t>degenerative changes are noticeable in the </a:t>
            </a:r>
            <a:r>
              <a:rPr lang="en-US" sz="3600" dirty="0" smtClean="0"/>
              <a:t>DCT which </a:t>
            </a:r>
            <a:r>
              <a:rPr lang="en-US" sz="3600" dirty="0"/>
              <a:t>are blocked with </a:t>
            </a:r>
            <a:r>
              <a:rPr lang="en-US" sz="3600" dirty="0" smtClean="0"/>
              <a:t>(</a:t>
            </a:r>
            <a:r>
              <a:rPr lang="en-US" sz="3600" dirty="0" err="1"/>
              <a:t>haemoglobin</a:t>
            </a:r>
            <a:r>
              <a:rPr lang="en-US" sz="3600" dirty="0"/>
              <a:t> casts). </a:t>
            </a:r>
            <a:r>
              <a:rPr lang="en-US" sz="3600" dirty="0" err="1"/>
              <a:t>Parasitised</a:t>
            </a:r>
            <a:r>
              <a:rPr lang="en-US" sz="3600" dirty="0"/>
              <a:t> erythrocytes may or may not be detected inside the renal capillaries. </a:t>
            </a:r>
          </a:p>
        </p:txBody>
      </p:sp>
    </p:spTree>
    <p:extLst>
      <p:ext uri="{BB962C8B-B14F-4D97-AF65-F5344CB8AC3E}">
        <p14:creationId xmlns:p14="http://schemas.microsoft.com/office/powerpoint/2010/main" val="12959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The liver </a:t>
            </a:r>
            <a:r>
              <a:rPr lang="en-US" sz="3200" dirty="0"/>
              <a:t>is enlarged and soft and is stained intensely yellow (due to </a:t>
            </a:r>
            <a:r>
              <a:rPr lang="en-US" sz="3200" dirty="0" err="1"/>
              <a:t>haemosiderin</a:t>
            </a:r>
            <a:r>
              <a:rPr lang="en-US" sz="3200" dirty="0"/>
              <a:t>); necrotic changes in the parenchyma cells are most marked in the central zone of the liver lobule. 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The </a:t>
            </a:r>
            <a:r>
              <a:rPr lang="en-US" sz="3200" dirty="0">
                <a:solidFill>
                  <a:srgbClr val="FFFF00"/>
                </a:solidFill>
              </a:rPr>
              <a:t>gall bladder </a:t>
            </a:r>
            <a:r>
              <a:rPr lang="en-US" sz="3200" dirty="0"/>
              <a:t>is filled with dark green </a:t>
            </a:r>
            <a:r>
              <a:rPr lang="en-US" sz="3200" dirty="0" smtClean="0"/>
              <a:t>Viscid </a:t>
            </a:r>
            <a:r>
              <a:rPr lang="en-US" sz="3200" dirty="0"/>
              <a:t>bile</a:t>
            </a:r>
            <a:r>
              <a:rPr lang="en-US" sz="3200" dirty="0" smtClean="0"/>
              <a:t>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The </a:t>
            </a:r>
            <a:r>
              <a:rPr lang="en-US" sz="3200" dirty="0">
                <a:solidFill>
                  <a:srgbClr val="FFFF00"/>
                </a:solidFill>
              </a:rPr>
              <a:t>spleen </a:t>
            </a:r>
            <a:r>
              <a:rPr lang="en-US" sz="3200" dirty="0"/>
              <a:t>is enlarged and </a:t>
            </a:r>
            <a:r>
              <a:rPr lang="en-US" sz="3200" dirty="0" err="1"/>
              <a:t>coloured</a:t>
            </a:r>
            <a:r>
              <a:rPr lang="en-US" sz="3200" dirty="0"/>
              <a:t> black due to the malarial pigment.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9343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The attack begins with fever and rigor, followed by aching pains in the loins, </a:t>
            </a:r>
            <a:r>
              <a:rPr lang="en-US" sz="4000" dirty="0" err="1"/>
              <a:t>haemoglobinuria</a:t>
            </a:r>
            <a:r>
              <a:rPr lang="en-US" sz="4000" dirty="0"/>
              <a:t>. Icterus, bilious vomiting, circulatory collapse and acute renal failure. </a:t>
            </a:r>
          </a:p>
        </p:txBody>
      </p:sp>
    </p:spTree>
    <p:extLst>
      <p:ext uri="{BB962C8B-B14F-4D97-AF65-F5344CB8AC3E}">
        <p14:creationId xmlns:p14="http://schemas.microsoft.com/office/powerpoint/2010/main" val="8359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Cytology (Blood Picture). </a:t>
            </a:r>
            <a:r>
              <a:rPr lang="en-US" dirty="0" smtClean="0"/>
              <a:t>R.B.C. </a:t>
            </a:r>
            <a:r>
              <a:rPr lang="en-US" dirty="0"/>
              <a:t>count is l to 2 millions per mm3 (normocytic </a:t>
            </a:r>
            <a:r>
              <a:rPr lang="en-US" dirty="0" err="1"/>
              <a:t>anaemia</a:t>
            </a:r>
            <a:r>
              <a:rPr lang="en-US" dirty="0"/>
              <a:t>) and </a:t>
            </a:r>
            <a:r>
              <a:rPr lang="en-US" dirty="0" err="1"/>
              <a:t>haemoglobin</a:t>
            </a:r>
            <a:r>
              <a:rPr lang="en-US" dirty="0"/>
              <a:t> percentage drops down to 10. </a:t>
            </a:r>
            <a:endParaRPr lang="en-US" dirty="0" smtClean="0"/>
          </a:p>
          <a:p>
            <a:r>
              <a:rPr lang="en-US" dirty="0" smtClean="0"/>
              <a:t>WBC </a:t>
            </a:r>
            <a:r>
              <a:rPr lang="en-US" dirty="0"/>
              <a:t>count shows </a:t>
            </a:r>
            <a:r>
              <a:rPr lang="en-US" dirty="0" err="1"/>
              <a:t>neutrophilic</a:t>
            </a:r>
            <a:r>
              <a:rPr lang="en-US" dirty="0"/>
              <a:t> </a:t>
            </a:r>
            <a:r>
              <a:rPr lang="en-US" dirty="0" err="1"/>
              <a:t>leucocytosis</a:t>
            </a:r>
            <a:r>
              <a:rPr lang="en-US" dirty="0"/>
              <a:t> of a moderate degree</a:t>
            </a:r>
            <a:r>
              <a:rPr lang="en-US" dirty="0" smtClean="0"/>
              <a:t>.</a:t>
            </a:r>
          </a:p>
          <a:p>
            <a:r>
              <a:rPr lang="en-US" dirty="0"/>
              <a:t>Blood urea is increased and blood cholesterol is diminished Plasma </a:t>
            </a:r>
            <a:r>
              <a:rPr lang="en-US" dirty="0" err="1" smtClean="0"/>
              <a:t>haptoglobin</a:t>
            </a:r>
            <a:r>
              <a:rPr lang="en-US" dirty="0" smtClean="0"/>
              <a:t> </a:t>
            </a:r>
            <a:r>
              <a:rPr lang="en-US" dirty="0"/>
              <a:t>is very much lowered.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URINARY CHANGES.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colour</a:t>
            </a:r>
            <a:r>
              <a:rPr lang="en-US" dirty="0"/>
              <a:t> of the urine varies from red to dark brown (</a:t>
            </a:r>
            <a:r>
              <a:rPr lang="en-US" dirty="0" err="1"/>
              <a:t>portwine</a:t>
            </a:r>
            <a:r>
              <a:rPr lang="en-US" dirty="0"/>
              <a:t>) and is acid in reaction. When allowed to settle, there is a heavy brown amorphous deposit at the bottom. </a:t>
            </a:r>
            <a:endParaRPr lang="en-US" dirty="0" smtClean="0"/>
          </a:p>
          <a:p>
            <a:r>
              <a:rPr lang="en-US" dirty="0" smtClean="0"/>
              <a:t>Albumin </a:t>
            </a:r>
            <a:r>
              <a:rPr lang="en-US" dirty="0"/>
              <a:t>is excreted in large amounts; </a:t>
            </a:r>
            <a:r>
              <a:rPr lang="en-US" dirty="0" err="1"/>
              <a:t>urobilin</a:t>
            </a:r>
            <a:r>
              <a:rPr lang="en-US" dirty="0"/>
              <a:t> test shows a marked reaction. </a:t>
            </a:r>
            <a:endParaRPr lang="en-US" dirty="0" smtClean="0"/>
          </a:p>
          <a:p>
            <a:r>
              <a:rPr lang="en-US" dirty="0" err="1" smtClean="0"/>
              <a:t>Microscopical</a:t>
            </a:r>
            <a:r>
              <a:rPr lang="en-US" dirty="0" smtClean="0"/>
              <a:t> </a:t>
            </a:r>
            <a:r>
              <a:rPr lang="en-US" dirty="0"/>
              <a:t>examination shows </a:t>
            </a:r>
            <a:r>
              <a:rPr lang="en-US" dirty="0" err="1"/>
              <a:t>haemoglobin</a:t>
            </a:r>
            <a:r>
              <a:rPr lang="en-US" dirty="0"/>
              <a:t> casts and </a:t>
            </a:r>
            <a:r>
              <a:rPr lang="en-US" dirty="0" err="1"/>
              <a:t>haematin</a:t>
            </a:r>
            <a:r>
              <a:rPr lang="en-US" dirty="0"/>
              <a:t> crystals but no red blood cells. </a:t>
            </a:r>
          </a:p>
        </p:txBody>
      </p:sp>
    </p:spTree>
    <p:extLst>
      <p:ext uri="{BB962C8B-B14F-4D97-AF65-F5344CB8AC3E}">
        <p14:creationId xmlns:p14="http://schemas.microsoft.com/office/powerpoint/2010/main" val="26361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different hosts.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. IN MAN: </a:t>
            </a:r>
            <a:r>
              <a:rPr lang="en-US" dirty="0"/>
              <a:t>The parasite residing inside the liver cell and the red blood corpuscle reproduces by asexual method (</a:t>
            </a:r>
            <a:r>
              <a:rPr lang="en-US" dirty="0" err="1"/>
              <a:t>schizogony</a:t>
            </a:r>
            <a:r>
              <a:rPr lang="en-US" dirty="0"/>
              <a:t>). </a:t>
            </a:r>
            <a:r>
              <a:rPr lang="en-US" dirty="0" smtClean="0"/>
              <a:t>man </a:t>
            </a:r>
            <a:r>
              <a:rPr lang="en-US" dirty="0"/>
              <a:t>represents the intermediate host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. IN FEMALE ANOPHELINE MOSQUITO: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Fusion of male and female </a:t>
            </a:r>
            <a:r>
              <a:rPr lang="en-US" dirty="0" err="1" smtClean="0"/>
              <a:t>gamate</a:t>
            </a:r>
            <a:endParaRPr lang="en-US" dirty="0" smtClean="0"/>
          </a:p>
          <a:p>
            <a:r>
              <a:rPr lang="en-US" dirty="0" smtClean="0"/>
              <a:t>sexual </a:t>
            </a:r>
            <a:r>
              <a:rPr lang="en-US" dirty="0"/>
              <a:t>method of reproduction, </a:t>
            </a:r>
            <a:endParaRPr lang="en-US" dirty="0" smtClean="0"/>
          </a:p>
          <a:p>
            <a:r>
              <a:rPr lang="en-US" dirty="0" smtClean="0"/>
              <a:t>mosquito </a:t>
            </a:r>
            <a:r>
              <a:rPr lang="en-US" dirty="0"/>
              <a:t>represents the definitive host of the malarial parasite</a:t>
            </a:r>
          </a:p>
        </p:txBody>
      </p:sp>
    </p:spTree>
    <p:extLst>
      <p:ext uri="{BB962C8B-B14F-4D97-AF65-F5344CB8AC3E}">
        <p14:creationId xmlns:p14="http://schemas.microsoft.com/office/powerpoint/2010/main" val="223361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Human cycle starts with the introduction of </a:t>
            </a:r>
            <a:r>
              <a:rPr lang="en-US" dirty="0" err="1"/>
              <a:t>sprozoites</a:t>
            </a:r>
            <a:r>
              <a:rPr lang="en-US" dirty="0"/>
              <a:t> by the bite of an infected </a:t>
            </a:r>
            <a:r>
              <a:rPr lang="en-US" dirty="0" err="1"/>
              <a:t>anopheline</a:t>
            </a:r>
            <a:r>
              <a:rPr lang="en-US" dirty="0"/>
              <a:t> mosquito. </a:t>
            </a:r>
            <a:endParaRPr lang="en-US" dirty="0" smtClean="0"/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>
                <a:solidFill>
                  <a:srgbClr val="FFFF00"/>
                </a:solidFill>
              </a:rPr>
              <a:t>PRE-ERYTHROCYTIC or PRIMARY EXO-ERYTHROCYTIC </a:t>
            </a:r>
            <a:r>
              <a:rPr lang="en-US" dirty="0" smtClean="0">
                <a:solidFill>
                  <a:srgbClr val="FFFF00"/>
                </a:solidFill>
              </a:rPr>
              <a:t>SCHIZOGONY</a:t>
            </a:r>
          </a:p>
          <a:p>
            <a:r>
              <a:rPr lang="en-US" dirty="0" err="1" smtClean="0"/>
              <a:t>Sporozoite</a:t>
            </a:r>
            <a:r>
              <a:rPr lang="en-US" dirty="0" smtClean="0"/>
              <a:t> </a:t>
            </a:r>
            <a:r>
              <a:rPr lang="en-US" dirty="0"/>
              <a:t>does not directly enter into a red blood </a:t>
            </a:r>
            <a:r>
              <a:rPr lang="en-US" dirty="0" smtClean="0"/>
              <a:t>corpuscle</a:t>
            </a:r>
          </a:p>
          <a:p>
            <a:r>
              <a:rPr lang="en-US" dirty="0"/>
              <a:t>consists of only one generation of pre-</a:t>
            </a:r>
            <a:r>
              <a:rPr lang="en-US" dirty="0" err="1"/>
              <a:t>erythrocytic</a:t>
            </a:r>
            <a:r>
              <a:rPr lang="en-US" dirty="0"/>
              <a:t> </a:t>
            </a:r>
            <a:r>
              <a:rPr lang="en-US" dirty="0" err="1" smtClean="0"/>
              <a:t>schizont</a:t>
            </a:r>
            <a:endParaRPr lang="en-US" dirty="0" smtClean="0"/>
          </a:p>
          <a:p>
            <a:r>
              <a:rPr lang="en-US" dirty="0" smtClean="0"/>
              <a:t>occurs </a:t>
            </a:r>
            <a:r>
              <a:rPr lang="en-US" dirty="0"/>
              <a:t>inside the parenchyma cells of the liver</a:t>
            </a:r>
          </a:p>
        </p:txBody>
      </p:sp>
    </p:spTree>
    <p:extLst>
      <p:ext uri="{BB962C8B-B14F-4D97-AF65-F5344CB8AC3E}">
        <p14:creationId xmlns:p14="http://schemas.microsoft.com/office/powerpoint/2010/main" val="109599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liberated </a:t>
            </a:r>
            <a:r>
              <a:rPr lang="en-US" dirty="0" err="1"/>
              <a:t>merozoites</a:t>
            </a:r>
            <a:r>
              <a:rPr lang="en-US" dirty="0"/>
              <a:t> are called </a:t>
            </a:r>
            <a:r>
              <a:rPr lang="en-US" dirty="0" err="1" smtClean="0"/>
              <a:t>cryptozoites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smaller ones (</a:t>
            </a:r>
            <a:r>
              <a:rPr lang="en-US" dirty="0" err="1"/>
              <a:t>micromerozoites</a:t>
            </a:r>
            <a:r>
              <a:rPr lang="en-US" dirty="0"/>
              <a:t>) enter the circulation </a:t>
            </a:r>
            <a:endParaRPr lang="en-US" dirty="0" smtClean="0"/>
          </a:p>
          <a:p>
            <a:r>
              <a:rPr lang="en-US" dirty="0" smtClean="0"/>
              <a:t>larger </a:t>
            </a:r>
            <a:r>
              <a:rPr lang="en-US" dirty="0"/>
              <a:t>ones (</a:t>
            </a:r>
            <a:r>
              <a:rPr lang="en-US" dirty="0" err="1"/>
              <a:t>macromerozoites</a:t>
            </a:r>
            <a:r>
              <a:rPr lang="en-US" dirty="0"/>
              <a:t>) re-enter the liver cells.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Schizogony</a:t>
            </a:r>
            <a:r>
              <a:rPr lang="en-US" dirty="0" smtClean="0">
                <a:solidFill>
                  <a:srgbClr val="FFFF00"/>
                </a:solidFill>
              </a:rPr>
              <a:t>-asexual </a:t>
            </a:r>
            <a:r>
              <a:rPr lang="en-US" dirty="0">
                <a:solidFill>
                  <a:srgbClr val="FFFF00"/>
                </a:solidFill>
              </a:rPr>
              <a:t>reproduction by multiple </a:t>
            </a:r>
            <a:r>
              <a:rPr lang="en-US" dirty="0" smtClean="0">
                <a:solidFill>
                  <a:srgbClr val="FFFF00"/>
                </a:solidFill>
              </a:rPr>
              <a:t>fission)</a:t>
            </a:r>
          </a:p>
          <a:p>
            <a:pPr marL="0" indent="0">
              <a:buNone/>
            </a:pPr>
            <a:r>
              <a:rPr lang="en-US" dirty="0"/>
              <a:t>During the pre-</a:t>
            </a:r>
            <a:r>
              <a:rPr lang="en-US" dirty="0" err="1"/>
              <a:t>erythrocytic</a:t>
            </a:r>
            <a:r>
              <a:rPr lang="en-US" dirty="0"/>
              <a:t> </a:t>
            </a:r>
            <a:r>
              <a:rPr lang="en-US" dirty="0" err="1"/>
              <a:t>schizogony</a:t>
            </a:r>
            <a:r>
              <a:rPr lang="en-US" dirty="0"/>
              <a:t>, the parasites are not found in the peripheral blood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1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(ii) ERYTHROCYTIC SCHIZOGONY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this phase, the parasite resides inside the red blood corpuscle and passes through the stages of </a:t>
            </a:r>
            <a:r>
              <a:rPr lang="en-US" dirty="0" err="1"/>
              <a:t>trophozoite</a:t>
            </a:r>
            <a:r>
              <a:rPr lang="en-US" dirty="0"/>
              <a:t>, </a:t>
            </a:r>
            <a:r>
              <a:rPr lang="en-US" dirty="0" err="1"/>
              <a:t>schizont</a:t>
            </a:r>
            <a:r>
              <a:rPr lang="en-US" dirty="0"/>
              <a:t> and </a:t>
            </a:r>
            <a:r>
              <a:rPr lang="en-US" dirty="0" err="1" smtClean="0"/>
              <a:t>merozoite</a:t>
            </a:r>
            <a:endParaRPr lang="en-US" dirty="0" smtClean="0"/>
          </a:p>
          <a:p>
            <a:r>
              <a:rPr lang="en-US" dirty="0"/>
              <a:t>Each cycle of </a:t>
            </a:r>
            <a:r>
              <a:rPr lang="en-US" dirty="0" err="1"/>
              <a:t>erythrocytic</a:t>
            </a:r>
            <a:r>
              <a:rPr lang="en-US" dirty="0"/>
              <a:t> </a:t>
            </a:r>
            <a:r>
              <a:rPr lang="en-US" dirty="0" err="1"/>
              <a:t>schizogony</a:t>
            </a:r>
            <a:r>
              <a:rPr lang="en-US" dirty="0"/>
              <a:t> lasts </a:t>
            </a:r>
            <a:endParaRPr lang="en-US" dirty="0" smtClean="0"/>
          </a:p>
          <a:p>
            <a:r>
              <a:rPr lang="en-US" dirty="0" smtClean="0"/>
              <a:t>48 </a:t>
            </a:r>
            <a:r>
              <a:rPr lang="en-US" dirty="0"/>
              <a:t>to 72 hours; in P. </a:t>
            </a:r>
            <a:r>
              <a:rPr lang="en-US" dirty="0" err="1"/>
              <a:t>vivax</a:t>
            </a:r>
            <a:r>
              <a:rPr lang="en-US" dirty="0"/>
              <a:t>, P. </a:t>
            </a:r>
            <a:r>
              <a:rPr lang="en-US" dirty="0" err="1"/>
              <a:t>ovale</a:t>
            </a:r>
            <a:r>
              <a:rPr lang="en-US" dirty="0"/>
              <a:t> and 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/>
              <a:t>. falciparum </a:t>
            </a:r>
            <a:r>
              <a:rPr lang="en-US" dirty="0" smtClean="0"/>
              <a:t>it is 48 </a:t>
            </a:r>
            <a:r>
              <a:rPr lang="en-US" dirty="0"/>
              <a:t>hours, 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malariae</a:t>
            </a:r>
            <a:r>
              <a:rPr lang="en-US" dirty="0"/>
              <a:t> it is 72 hours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parasitic multiplication during the </a:t>
            </a:r>
            <a:r>
              <a:rPr lang="en-US" dirty="0" err="1"/>
              <a:t>erythrocytic</a:t>
            </a:r>
            <a:r>
              <a:rPr lang="en-US" dirty="0"/>
              <a:t> phase is responsible for bringing on a clinical attack of malaria (overt malaria).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schizogony</a:t>
            </a:r>
            <a:r>
              <a:rPr lang="en-US" dirty="0"/>
              <a:t> cycle may be continued for a considerable period, but in course of time the infection tends to die out either due to </a:t>
            </a:r>
            <a:r>
              <a:rPr lang="en-US" dirty="0">
                <a:solidFill>
                  <a:srgbClr val="FFFF00"/>
                </a:solidFill>
              </a:rPr>
              <a:t>exhaustion of asexual reproductive capacity </a:t>
            </a:r>
            <a:r>
              <a:rPr lang="en-US" dirty="0"/>
              <a:t>or to the </a:t>
            </a:r>
            <a:r>
              <a:rPr lang="en-US" dirty="0">
                <a:solidFill>
                  <a:srgbClr val="FFFF00"/>
                </a:solidFill>
              </a:rPr>
              <a:t>spontaneous destruction </a:t>
            </a:r>
            <a:r>
              <a:rPr lang="en-US" dirty="0"/>
              <a:t>of the parasites.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3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1716</Words>
  <Application>Microsoft Office PowerPoint</Application>
  <PresentationFormat>On-screen Show (4:3)</PresentationFormat>
  <Paragraphs>179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Monotype Corsiva</vt:lpstr>
      <vt:lpstr>Office Theme</vt:lpstr>
      <vt:lpstr>Malarial parasites of man</vt:lpstr>
      <vt:lpstr>MALARIAL PARASITES OF MAN </vt:lpstr>
      <vt:lpstr>Geographical Distribution</vt:lpstr>
      <vt:lpstr>Habitat</vt:lpstr>
      <vt:lpstr>Life Cycle</vt:lpstr>
      <vt:lpstr>Human cycle</vt:lpstr>
      <vt:lpstr>PowerPoint Presentation</vt:lpstr>
      <vt:lpstr>(ii) ERYTHROCYTIC SCHIZOGONY</vt:lpstr>
      <vt:lpstr>PowerPoint Presentation</vt:lpstr>
      <vt:lpstr>iii) GAMETOGONY. </vt:lpstr>
      <vt:lpstr>PowerPoint Presentation</vt:lpstr>
      <vt:lpstr>MOSQUITO CYCLE (SEXUAL CYCLE 0F MALARIAL PARASITE)  </vt:lpstr>
      <vt:lpstr>PowerPoint Presentation</vt:lpstr>
      <vt:lpstr>PowerPoint Presentation</vt:lpstr>
      <vt:lpstr>PowerPoint Presentation</vt:lpstr>
      <vt:lpstr>Clinical features of malaria</vt:lpstr>
      <vt:lpstr>Febrile paroxysm</vt:lpstr>
      <vt:lpstr>Anaemia </vt:lpstr>
      <vt:lpstr>Relapse in malaria</vt:lpstr>
      <vt:lpstr>PowerPoint Presentation</vt:lpstr>
      <vt:lpstr>Pernicious malaria </vt:lpstr>
      <vt:lpstr>Pernicious malaria</vt:lpstr>
      <vt:lpstr>Pathology of malaria</vt:lpstr>
      <vt:lpstr>Pathology of malaria</vt:lpstr>
      <vt:lpstr>Pathological changes in spleen</vt:lpstr>
      <vt:lpstr>Spleen </vt:lpstr>
      <vt:lpstr>PowerPoint Presentation</vt:lpstr>
      <vt:lpstr>Liver </vt:lpstr>
      <vt:lpstr>PowerPoint Presentation</vt:lpstr>
      <vt:lpstr>PowerPoint Presentation</vt:lpstr>
      <vt:lpstr>Lab diagnosis of malaria</vt:lpstr>
      <vt:lpstr>PowerPoint Presentation</vt:lpstr>
      <vt:lpstr>MOLECULAR DIAGNOSTIC METHODS</vt:lpstr>
      <vt:lpstr>Peripheral blood film</vt:lpstr>
      <vt:lpstr>BLACKWATER FEVER </vt:lpstr>
      <vt:lpstr>Etiology</vt:lpstr>
      <vt:lpstr>Pathogenesis  </vt:lpstr>
      <vt:lpstr>EFFECT of INTRAVASCULAR HAEMOLYSIS</vt:lpstr>
      <vt:lpstr>(i) Methaemalbuminaemia</vt:lpstr>
      <vt:lpstr>(ii) Hyperbilirubinaemia</vt:lpstr>
      <vt:lpstr>Pathology.</vt:lpstr>
      <vt:lpstr>PowerPoint Presentation</vt:lpstr>
      <vt:lpstr>Clinical Features. </vt:lpstr>
      <vt:lpstr>LAB FINDINGS</vt:lpstr>
      <vt:lpstr>URINARY CHANGES.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Malarial parasites</dc:title>
  <dc:creator>MY PC</dc:creator>
  <cp:lastModifiedBy>Lib Lab One</cp:lastModifiedBy>
  <cp:revision>45</cp:revision>
  <dcterms:created xsi:type="dcterms:W3CDTF">2016-08-05T14:36:31Z</dcterms:created>
  <dcterms:modified xsi:type="dcterms:W3CDTF">2019-09-23T08:10:44Z</dcterms:modified>
</cp:coreProperties>
</file>